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73" r:id="rId2"/>
    <p:sldId id="274" r:id="rId3"/>
    <p:sldId id="266" r:id="rId4"/>
    <p:sldId id="268" r:id="rId5"/>
    <p:sldId id="267" r:id="rId6"/>
    <p:sldId id="272" r:id="rId7"/>
    <p:sldId id="275" r:id="rId8"/>
    <p:sldId id="281" r:id="rId9"/>
    <p:sldId id="276" r:id="rId10"/>
    <p:sldId id="28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CAB3D4-6EE8-8FFF-1D2A-9A0AD4C99F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0574763-F058-494B-A46C-5158B3EFF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45C835-78FE-61A1-532F-67696E32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5554B9-2D55-F9CA-8B6E-DD49D7627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FE1F18-F94C-5C1C-9E82-40D5ED431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987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8A359-6573-1BCA-57FD-473FE272E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D9EDB2F-2964-5FC9-3000-504788228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7F96E0D-ABB3-E239-1A62-EB812CE9F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59057B-5084-8A53-0842-A530676F2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920D924-44BD-B611-5EED-ACE37C27F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47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D4BD573-E6D9-39A7-1434-CB95FDF2CE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6BCA8B-3973-B261-0069-25D0B9FBD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090A5-E5F6-1434-4156-3F9DF59C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F11A98-0E74-E966-A9D6-68E9A044F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FA1E3E-962D-0643-848A-25D036E67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643205-7E8F-8973-EBD7-12CA1DBBE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9382492-DA00-E822-38AB-79E948010D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170ECA-B35E-C6B3-AF3E-39D23B419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925595-657F-3C8B-A1CA-16C2118BF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722CF6-585F-5706-5EC5-23D3F0F7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1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E25E4F-D702-1523-993B-8FD816F47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BBC2258-465E-2E7E-743F-89C104C3A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DAB084-E511-B597-CDAE-CE48FD09A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2BD04D-BAAF-E51E-2D69-BAE8B7A7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2776AB-62BC-642F-776C-E0C46B57F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92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2FBE82-FBD2-5369-457F-EB1238FC0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0FB345F-6632-05CE-3822-316D94410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C27A81-0556-BF50-5E07-25F065EC9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E8CC96-0E66-CEE7-2871-30AA02A0C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E59DD3A-35CC-8E61-14AA-20938B23C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5F9C1AE-4C56-BFE8-7913-7038CB32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4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DA85F-C0AA-1093-DB3F-44827567B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A5B24D-D779-BAF3-E623-3179DF0F7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BF2EB4-70D3-5A37-A6CA-5BEFD7AA6A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31804A4-75F5-F16A-F5DB-FEFED2C0D8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B1635AF-835C-A9C8-350C-1A1EBFDDD9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7791341-44C5-481A-407F-69C8D6F4F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24F1257-9143-C5D4-C133-CE2671D7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722C4F8-B0C1-0765-3C8F-81C152218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62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820CA-3D02-3458-D889-7D7A3DA9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98E77F1-062B-DAF2-0943-C891EC06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311EC83-8D04-0CF4-6088-97BA4A516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9587BC7-E13B-B673-BA91-B24CFCB8F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23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B71FAFB-012E-5468-198F-479E47619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ED261DE-4FB4-36F1-E0FA-F8D4ED769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0867BA-0302-66CE-F017-3AD49FDB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1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1898FE-7AE9-E499-37EC-C6C25175C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165F48-6B70-9284-3D7A-985C1C07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10C48F-E168-8C92-A5EF-A03655341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B6C055F-2499-F3C1-41A4-CE01211F5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3DD144A-F9FF-2FB1-ED36-67395E30D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E47B5F8-35BF-9DA4-7256-7B18FA308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181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606C0B-6FF8-A5CE-CB6D-DCC34AFB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1BDCC5A-CC66-F08B-16FE-C0A1FAD2F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69CBFB-1DB5-1819-3AAC-1475E181C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6421D2-CAE7-9AF7-4565-E512B3E90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D0E1428-E77C-8D08-4DE0-84C66CE2F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EA4B82-44B5-00DA-7E4B-FD7B33075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83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A7E360-68DC-4447-6C21-6BA99CD48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9EE4205-4A26-D0AE-DB48-9A696004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B06376-DAD0-AA4B-1D61-5C69BF7DA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1/27/2026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ADDD8F-374B-BA8B-2125-77DA115BAD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AEE50F-03F1-1BD8-7F48-799B6367B4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03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8589" y="1214438"/>
            <a:ext cx="6707187" cy="8572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3200" b="1" dirty="0"/>
              <a:t>AL-FARABI KAZAKH NATIONAL UNIVERSITY</a:t>
            </a:r>
            <a:endParaRPr lang="ru-RU" sz="3200" b="1" dirty="0"/>
          </a:p>
        </p:txBody>
      </p:sp>
      <p:sp>
        <p:nvSpPr>
          <p:cNvPr id="4099" name="TextBox 3"/>
          <p:cNvSpPr txBox="1">
            <a:spLocks noChangeArrowheads="1"/>
          </p:cNvSpPr>
          <p:nvPr/>
        </p:nvSpPr>
        <p:spPr bwMode="auto">
          <a:xfrm>
            <a:off x="3719514" y="2192339"/>
            <a:ext cx="6480175" cy="954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 sz="2800" b="1"/>
              <a:t>Department of political science and political technologies</a:t>
            </a:r>
            <a:r>
              <a:rPr lang="ru-RU" altLang="ru-RU" sz="2800" b="1"/>
              <a:t> </a:t>
            </a: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3719514" y="3311525"/>
            <a:ext cx="66246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2800" b="1"/>
              <a:t>Methodology of modern political </a:t>
            </a:r>
            <a:r>
              <a:rPr lang="en-US" altLang="ru-RU" sz="2800" b="1"/>
              <a:t>research</a:t>
            </a:r>
            <a:endParaRPr lang="ru-RU" altLang="ru-RU" sz="5400" b="1">
              <a:cs typeface="Arial" panose="020B0604020202020204" pitchFamily="34" charset="0"/>
            </a:endParaRPr>
          </a:p>
        </p:txBody>
      </p:sp>
      <p:sp>
        <p:nvSpPr>
          <p:cNvPr id="4101" name="TextBox 5"/>
          <p:cNvSpPr txBox="1">
            <a:spLocks noChangeArrowheads="1"/>
          </p:cNvSpPr>
          <p:nvPr/>
        </p:nvSpPr>
        <p:spPr bwMode="auto">
          <a:xfrm>
            <a:off x="3863975" y="4306888"/>
            <a:ext cx="3240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" altLang="ru-RU" sz="2400" b="1"/>
              <a:t>Abzhapparova A.A.</a:t>
            </a:r>
          </a:p>
          <a:p>
            <a:pPr eaLnBrk="1" hangingPunct="1"/>
            <a:r>
              <a:rPr lang="en-US" altLang="ru-RU" sz="2400" b="1"/>
              <a:t>Senior lecturer</a:t>
            </a:r>
            <a:endParaRPr lang="ru-RU" altLang="ru-RU" sz="2400" b="1"/>
          </a:p>
        </p:txBody>
      </p:sp>
      <p:pic>
        <p:nvPicPr>
          <p:cNvPr id="4102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30343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EF48A56-F8F9-4DD9-ABFB-06D67776F0C0}"/>
              </a:ext>
            </a:extLst>
          </p:cNvPr>
          <p:cNvSpPr txBox="1"/>
          <p:nvPr/>
        </p:nvSpPr>
        <p:spPr>
          <a:xfrm>
            <a:off x="1093862" y="1769527"/>
            <a:ext cx="1043441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200" b="1" dirty="0"/>
              <a:t>Takeaway:</a:t>
            </a:r>
            <a:endParaRPr lang="en-US" sz="3200" dirty="0"/>
          </a:p>
          <a:p>
            <a:pPr>
              <a:buNone/>
            </a:pPr>
            <a:r>
              <a:rPr lang="en-US" sz="3200" dirty="0"/>
              <a:t>A well-written abstract is your research </a:t>
            </a:r>
            <a:r>
              <a:rPr lang="en-US" sz="3200" b="1" dirty="0"/>
              <a:t>in miniature</a:t>
            </a:r>
            <a:r>
              <a:rPr lang="en-US" sz="3200" dirty="0"/>
              <a:t>: it convinces others of its importance, explains how you approached it, and highlights your contribution—all in a concise, readable format.</a:t>
            </a:r>
          </a:p>
        </p:txBody>
      </p:sp>
    </p:spTree>
    <p:extLst>
      <p:ext uri="{BB962C8B-B14F-4D97-AF65-F5344CB8AC3E}">
        <p14:creationId xmlns:p14="http://schemas.microsoft.com/office/powerpoint/2010/main" val="3250883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3"/>
          <p:cNvSpPr txBox="1">
            <a:spLocks noChangeArrowheads="1"/>
          </p:cNvSpPr>
          <p:nvPr/>
        </p:nvSpPr>
        <p:spPr bwMode="auto">
          <a:xfrm>
            <a:off x="3575050" y="1276350"/>
            <a:ext cx="662463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kk-KZ" altLang="ru-RU" sz="3200" b="1"/>
              <a:t>Methodology of modern political</a:t>
            </a:r>
            <a:endParaRPr lang="ru-RU" altLang="ru-RU" sz="6000" b="1">
              <a:cs typeface="Arial" panose="020B0604020202020204" pitchFamily="34" charset="0"/>
            </a:endParaRPr>
          </a:p>
        </p:txBody>
      </p:sp>
      <p:sp>
        <p:nvSpPr>
          <p:cNvPr id="5123" name="TextBox 5"/>
          <p:cNvSpPr txBox="1">
            <a:spLocks noChangeArrowheads="1"/>
          </p:cNvSpPr>
          <p:nvPr/>
        </p:nvSpPr>
        <p:spPr bwMode="auto">
          <a:xfrm>
            <a:off x="3575051" y="3624264"/>
            <a:ext cx="761755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ru-RU" sz="3200" b="1" dirty="0">
                <a:solidFill>
                  <a:srgbClr val="0070C0"/>
                </a:solidFill>
              </a:rPr>
              <a:t>Lecture</a:t>
            </a:r>
            <a:r>
              <a:rPr lang="ru-RU" altLang="ru-RU" sz="3200" b="1" dirty="0">
                <a:solidFill>
                  <a:srgbClr val="0070C0"/>
                </a:solidFill>
              </a:rPr>
              <a:t> </a:t>
            </a:r>
            <a:r>
              <a:rPr lang="en-US" altLang="ru-RU" sz="3200" b="1" dirty="0">
                <a:solidFill>
                  <a:srgbClr val="0070C0"/>
                </a:solidFill>
              </a:rPr>
              <a:t>7</a:t>
            </a:r>
            <a:endParaRPr lang="ru-RU" altLang="ru-RU" sz="3200" b="1" dirty="0">
              <a:solidFill>
                <a:srgbClr val="0070C0"/>
              </a:solidFill>
            </a:endParaRPr>
          </a:p>
          <a:p>
            <a:r>
              <a:rPr lang="ru-RU" sz="3200" dirty="0" err="1"/>
              <a:t>Abstracts</a:t>
            </a:r>
            <a:r>
              <a:rPr lang="ru-RU" sz="3200" dirty="0"/>
              <a:t> </a:t>
            </a:r>
            <a:r>
              <a:rPr lang="ru-RU" sz="3200" dirty="0" err="1"/>
              <a:t>and</a:t>
            </a:r>
            <a:r>
              <a:rPr lang="ru-RU" sz="3200" dirty="0"/>
              <a:t> </a:t>
            </a:r>
            <a:r>
              <a:rPr lang="ru-RU" sz="3200" dirty="0" err="1"/>
              <a:t>summarising</a:t>
            </a:r>
            <a:r>
              <a:rPr lang="ru-RU" sz="3200" dirty="0"/>
              <a:t> </a:t>
            </a:r>
            <a:r>
              <a:rPr lang="ru-RU" sz="3200" dirty="0" err="1"/>
              <a:t>your</a:t>
            </a:r>
            <a:r>
              <a:rPr lang="ru-RU" sz="3200" dirty="0"/>
              <a:t> </a:t>
            </a:r>
            <a:r>
              <a:rPr lang="ru-RU" sz="3200" dirty="0" err="1"/>
              <a:t>research</a:t>
            </a:r>
            <a:endParaRPr lang="ru-RU" altLang="ru-RU" sz="3200" dirty="0"/>
          </a:p>
        </p:txBody>
      </p:sp>
      <p:pic>
        <p:nvPicPr>
          <p:cNvPr id="5124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0" y="1249364"/>
            <a:ext cx="1214438" cy="11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15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Purpose of an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abstract is more than a summary—it is:</a:t>
            </a:r>
          </a:p>
          <a:p>
            <a:r>
              <a:rPr lang="en-US" b="1" dirty="0"/>
              <a:t>The first impression</a:t>
            </a:r>
            <a:r>
              <a:rPr lang="en-US" dirty="0"/>
              <a:t> of your research for reviewers, colleagues, or conference audiences.</a:t>
            </a:r>
          </a:p>
          <a:p>
            <a:r>
              <a:rPr lang="en-US" dirty="0"/>
              <a:t>A </a:t>
            </a:r>
            <a:r>
              <a:rPr lang="en-US" b="1" dirty="0"/>
              <a:t>concise statement</a:t>
            </a:r>
            <a:r>
              <a:rPr lang="en-US" dirty="0"/>
              <a:t> of your research problem, approach, and contribution.</a:t>
            </a:r>
          </a:p>
          <a:p>
            <a:r>
              <a:rPr lang="en-US" dirty="0"/>
              <a:t>A tool to help readers </a:t>
            </a:r>
            <a:r>
              <a:rPr lang="en-US" b="1" dirty="0"/>
              <a:t>quickly decide relevance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Key principle:</a:t>
            </a:r>
            <a:endParaRPr lang="en-US" dirty="0"/>
          </a:p>
          <a:p>
            <a:r>
              <a:rPr lang="en-US" dirty="0"/>
              <a:t>An abstract should answer: </a:t>
            </a:r>
            <a:r>
              <a:rPr lang="en-US" i="1" dirty="0"/>
              <a:t>What did you study? Why does it matter? How did you study it? What did you find?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10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43" y="296758"/>
            <a:ext cx="10515600" cy="1325563"/>
          </a:xfrm>
        </p:spPr>
        <p:txBody>
          <a:bodyPr/>
          <a:lstStyle/>
          <a:p>
            <a:r>
              <a:rPr lang="en-US" dirty="0"/>
              <a:t>Structure of a Strong Abstract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180" y="1526521"/>
            <a:ext cx="11091729" cy="4763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For political science, a typical abstract has </a:t>
            </a:r>
            <a:r>
              <a:rPr lang="en-US" b="1" dirty="0"/>
              <a:t>5 essential components</a:t>
            </a:r>
            <a:r>
              <a:rPr lang="en-US" dirty="0"/>
              <a:t>:</a:t>
            </a:r>
          </a:p>
          <a:p>
            <a:r>
              <a:rPr lang="en-US" b="1" dirty="0"/>
              <a:t>Background / Puzzle</a:t>
            </a:r>
            <a:endParaRPr lang="en-US" dirty="0"/>
          </a:p>
          <a:p>
            <a:pPr lvl="1"/>
            <a:r>
              <a:rPr lang="en-US" dirty="0"/>
              <a:t>Introduce the problem or research question.</a:t>
            </a:r>
          </a:p>
          <a:p>
            <a:pPr lvl="1"/>
            <a:r>
              <a:rPr lang="en-US" dirty="0"/>
              <a:t>Make it </a:t>
            </a:r>
            <a:r>
              <a:rPr lang="en-US" b="1" dirty="0"/>
              <a:t>specific and compelling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“Voter turnout has declined in emerging democracies, but the reasons remain debated.”</a:t>
            </a:r>
          </a:p>
          <a:p>
            <a:r>
              <a:rPr lang="en-US" b="1" dirty="0"/>
              <a:t>Research Question / Objective</a:t>
            </a:r>
            <a:endParaRPr lang="en-US" dirty="0"/>
          </a:p>
          <a:p>
            <a:pPr lvl="1"/>
            <a:r>
              <a:rPr lang="en-US" dirty="0"/>
              <a:t>Clearly state </a:t>
            </a:r>
            <a:r>
              <a:rPr lang="en-US" b="1" dirty="0"/>
              <a:t>what your study investigates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Example: “This study examines how social media usage influences political mobilization in authoritarian regimes.”</a:t>
            </a:r>
          </a:p>
        </p:txBody>
      </p:sp>
    </p:spTree>
    <p:extLst>
      <p:ext uri="{BB962C8B-B14F-4D97-AF65-F5344CB8AC3E}">
        <p14:creationId xmlns:p14="http://schemas.microsoft.com/office/powerpoint/2010/main" val="88629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 of a Strong Abstract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B46F717-2F28-44BB-3324-6EE9AB7170B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07406" y="1783894"/>
            <a:ext cx="111771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Methodology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Briefly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summarize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your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design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analytical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tools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“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Using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cross-national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survey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difference-in-differences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analysis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…”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Findings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Results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Highlight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even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preliminary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“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Results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show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that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social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increases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protest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participation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where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state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censorship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low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.”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Significance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/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Contribution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Explain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why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findings</a:t>
            </a: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matter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practice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“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contributes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to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of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political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communication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informs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strategies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civic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engagement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restricted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regimes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22124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Effective Abstracts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E5E0B53-7BEF-53E2-06EE-79B41639DC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94588" y="1788807"/>
            <a:ext cx="11202824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 concise: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Typically 150–250 words.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Use clear language: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Avoid jargon unless essential.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Highlight contribution: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Explicitly state theoretical, empirical, or methodological value.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 on results, not just process: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Don’t describe only what you did—state what you found or expect to find.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Write last, refine often:</a:t>
            </a:r>
            <a:r>
              <a:rPr kumimoji="0" lang="ru-RU" altLang="ru-RU" sz="3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abstract is easiest to write after the research is complete.</a:t>
            </a:r>
          </a:p>
        </p:txBody>
      </p:sp>
    </p:spTree>
    <p:extLst>
      <p:ext uri="{BB962C8B-B14F-4D97-AF65-F5344CB8AC3E}">
        <p14:creationId xmlns:p14="http://schemas.microsoft.com/office/powerpoint/2010/main" val="3090455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6BA668-E69F-E976-6829-67D69182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Summarizing Your Research Beyond the Abstract</a:t>
            </a: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4D07363-881A-7AF0-CD30-48D1E73276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31448" y="1690688"/>
            <a:ext cx="11373740" cy="527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When summarizing your work in talks, proposals, or publications:</a:t>
            </a:r>
          </a:p>
          <a:p>
            <a:r>
              <a:rPr lang="en-US" sz="1800" b="1" dirty="0"/>
              <a:t>A. Elevator Pitch (~1–2 minutes)</a:t>
            </a:r>
          </a:p>
          <a:p>
            <a:r>
              <a:rPr lang="en-US" sz="1800" dirty="0"/>
              <a:t>Answer: </a:t>
            </a:r>
            <a:r>
              <a:rPr lang="en-US" sz="1800" i="1" dirty="0"/>
              <a:t>What’s the puzzle? What’s your answer? Why does it matter?</a:t>
            </a:r>
            <a:endParaRPr lang="en-US" sz="1800" dirty="0"/>
          </a:p>
          <a:p>
            <a:r>
              <a:rPr lang="en-US" sz="1800" dirty="0"/>
              <a:t>Keep it simple and engaging.</a:t>
            </a:r>
          </a:p>
          <a:p>
            <a:r>
              <a:rPr lang="en-US" sz="1800" b="1" dirty="0"/>
              <a:t>B. Extended Summary (~1 page)</a:t>
            </a:r>
          </a:p>
          <a:p>
            <a:r>
              <a:rPr lang="en-US" sz="1800" dirty="0"/>
              <a:t>Include:</a:t>
            </a:r>
          </a:p>
          <a:p>
            <a:pPr lvl="1"/>
            <a:r>
              <a:rPr lang="en-US" sz="1600" dirty="0"/>
              <a:t>Research problem/puzzle</a:t>
            </a:r>
          </a:p>
          <a:p>
            <a:pPr lvl="1"/>
            <a:r>
              <a:rPr lang="en-US" sz="1600" dirty="0"/>
              <a:t>Literature gap</a:t>
            </a:r>
          </a:p>
          <a:p>
            <a:pPr lvl="1"/>
            <a:r>
              <a:rPr lang="en-US" sz="1600" dirty="0"/>
              <a:t>Research question(s) &amp; hypothesis</a:t>
            </a:r>
          </a:p>
          <a:p>
            <a:pPr lvl="1"/>
            <a:r>
              <a:rPr lang="en-US" sz="1600" dirty="0"/>
              <a:t>Data &amp; methodology</a:t>
            </a:r>
          </a:p>
          <a:p>
            <a:pPr lvl="1"/>
            <a:r>
              <a:rPr lang="en-US" sz="1600" dirty="0"/>
              <a:t>Key findings &amp; implications</a:t>
            </a:r>
          </a:p>
          <a:p>
            <a:r>
              <a:rPr lang="en-US" sz="1800" b="1" dirty="0"/>
              <a:t>C. Graphical Summaries (optional)</a:t>
            </a:r>
          </a:p>
          <a:p>
            <a:r>
              <a:rPr lang="en-US" sz="1800" dirty="0"/>
              <a:t>Flow charts, conceptual diagrams, or tables showing:</a:t>
            </a:r>
          </a:p>
          <a:p>
            <a:pPr lvl="1"/>
            <a:r>
              <a:rPr lang="en-US" sz="1600" dirty="0"/>
              <a:t>Causal relationships</a:t>
            </a:r>
          </a:p>
          <a:p>
            <a:pPr lvl="1"/>
            <a:r>
              <a:rPr lang="en-US" sz="1600" dirty="0"/>
              <a:t>Research design</a:t>
            </a:r>
          </a:p>
          <a:p>
            <a:pPr lvl="1"/>
            <a:r>
              <a:rPr lang="en-US" sz="1600" dirty="0"/>
              <a:t>Key findings</a:t>
            </a:r>
          </a:p>
        </p:txBody>
      </p:sp>
    </p:spTree>
    <p:extLst>
      <p:ext uri="{BB962C8B-B14F-4D97-AF65-F5344CB8AC3E}">
        <p14:creationId xmlns:p14="http://schemas.microsoft.com/office/powerpoint/2010/main" val="4265621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E4B352-228A-5472-0469-FDE258693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Common Mistakes to Avoid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sX0" fmla="*/ 0 w 4572000"/>
              <a:gd name="csY0" fmla="*/ 0 h 18288"/>
              <a:gd name="csX1" fmla="*/ 515983 w 4572000"/>
              <a:gd name="csY1" fmla="*/ 0 h 18288"/>
              <a:gd name="csX2" fmla="*/ 1031966 w 4572000"/>
              <a:gd name="csY2" fmla="*/ 0 h 18288"/>
              <a:gd name="csX3" fmla="*/ 1639389 w 4572000"/>
              <a:gd name="csY3" fmla="*/ 0 h 18288"/>
              <a:gd name="csX4" fmla="*/ 2383971 w 4572000"/>
              <a:gd name="csY4" fmla="*/ 0 h 18288"/>
              <a:gd name="csX5" fmla="*/ 2945674 w 4572000"/>
              <a:gd name="csY5" fmla="*/ 0 h 18288"/>
              <a:gd name="csX6" fmla="*/ 3507377 w 4572000"/>
              <a:gd name="csY6" fmla="*/ 0 h 18288"/>
              <a:gd name="csX7" fmla="*/ 4572000 w 4572000"/>
              <a:gd name="csY7" fmla="*/ 0 h 18288"/>
              <a:gd name="csX8" fmla="*/ 4572000 w 4572000"/>
              <a:gd name="csY8" fmla="*/ 18288 h 18288"/>
              <a:gd name="csX9" fmla="*/ 3873137 w 4572000"/>
              <a:gd name="csY9" fmla="*/ 18288 h 18288"/>
              <a:gd name="csX10" fmla="*/ 3311434 w 4572000"/>
              <a:gd name="csY10" fmla="*/ 18288 h 18288"/>
              <a:gd name="csX11" fmla="*/ 2749731 w 4572000"/>
              <a:gd name="csY11" fmla="*/ 18288 h 18288"/>
              <a:gd name="csX12" fmla="*/ 2050869 w 4572000"/>
              <a:gd name="csY12" fmla="*/ 18288 h 18288"/>
              <a:gd name="csX13" fmla="*/ 1306286 w 4572000"/>
              <a:gd name="csY13" fmla="*/ 18288 h 18288"/>
              <a:gd name="csX14" fmla="*/ 790303 w 4572000"/>
              <a:gd name="csY14" fmla="*/ 18288 h 18288"/>
              <a:gd name="csX15" fmla="*/ 0 w 4572000"/>
              <a:gd name="csY15" fmla="*/ 18288 h 18288"/>
              <a:gd name="csX16" fmla="*/ 0 w 4572000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3A5E8FE1-6162-F3A3-57B9-58AB96BAF1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903371"/>
              </p:ext>
            </p:extLst>
          </p:nvPr>
        </p:nvGraphicFramePr>
        <p:xfrm>
          <a:off x="320040" y="2653303"/>
          <a:ext cx="11548874" cy="3546693"/>
        </p:xfrm>
        <a:graphic>
          <a:graphicData uri="http://schemas.openxmlformats.org/drawingml/2006/table">
            <a:tbl>
              <a:tblPr>
                <a:solidFill>
                  <a:schemeClr val="accent1">
                    <a:lumMod val="20000"/>
                    <a:lumOff val="80000"/>
                  </a:schemeClr>
                </a:solidFill>
              </a:tblPr>
              <a:tblGrid>
                <a:gridCol w="3840580">
                  <a:extLst>
                    <a:ext uri="{9D8B030D-6E8A-4147-A177-3AD203B41FA5}">
                      <a16:colId xmlns:a16="http://schemas.microsoft.com/office/drawing/2014/main" val="2625929995"/>
                    </a:ext>
                  </a:extLst>
                </a:gridCol>
                <a:gridCol w="3867714">
                  <a:extLst>
                    <a:ext uri="{9D8B030D-6E8A-4147-A177-3AD203B41FA5}">
                      <a16:colId xmlns:a16="http://schemas.microsoft.com/office/drawing/2014/main" val="1035154620"/>
                    </a:ext>
                  </a:extLst>
                </a:gridCol>
                <a:gridCol w="3840580">
                  <a:extLst>
                    <a:ext uri="{9D8B030D-6E8A-4147-A177-3AD203B41FA5}">
                      <a16:colId xmlns:a16="http://schemas.microsoft.com/office/drawing/2014/main" val="3082252204"/>
                    </a:ext>
                  </a:extLst>
                </a:gridCol>
              </a:tblGrid>
              <a:tr h="4575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Mistake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Why it hurts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How to fix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1851966"/>
                  </a:ext>
                </a:extLst>
              </a:tr>
              <a:tr h="4575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Vague problem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Reader doesn’t understand the focus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Define a clear puzzle or question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290489"/>
                  </a:ext>
                </a:extLst>
              </a:tr>
              <a:tr h="724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No contribution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Research seems trivial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Explicitly highlight theory, data, or method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188284"/>
                  </a:ext>
                </a:extLst>
              </a:tr>
              <a:tr h="724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Overly detailed methods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Abstract too long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Summarize method concisely; focus on design &amp; approach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669297"/>
                  </a:ext>
                </a:extLst>
              </a:tr>
              <a:tr h="4575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Ignoring results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Abstract is incomplete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Always include main findings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220493"/>
                  </a:ext>
                </a:extLst>
              </a:tr>
              <a:tr h="72470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Jargon-heavy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Hard for broad audience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cap="none" spc="0">
                          <a:solidFill>
                            <a:schemeClr val="tx1"/>
                          </a:solidFill>
                        </a:rPr>
                        <a:t>Use accessible language, define key terms</a:t>
                      </a:r>
                    </a:p>
                  </a:txBody>
                  <a:tcPr marL="100189" marR="100189" marT="50095" marB="100189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311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621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E65C2D-C21E-00E0-5FDF-D671ED01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Checklist for Writing Abstracts</a:t>
            </a:r>
            <a:endParaRPr lang="ru-RU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EECB16C-5C3A-F830-8AC8-7B286852A8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16138"/>
            <a:ext cx="1072425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Does it identify a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puzzle or problem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 the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 question and objective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explicit?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 the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methodology briefly and clearly described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Are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findings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included?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 the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significance or contribution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evident?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 it </a:t>
            </a:r>
            <a:r>
              <a:rPr kumimoji="0" lang="ru-RU" altLang="ru-RU" sz="3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concise and free of jargon</a:t>
            </a:r>
            <a:r>
              <a:rPr kumimoji="0" lang="ru-RU" altLang="ru-RU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7511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622</Words>
  <Application>Microsoft Office PowerPoint</Application>
  <PresentationFormat>Широкоэкранный</PresentationFormat>
  <Paragraphs>85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Тема Office</vt:lpstr>
      <vt:lpstr>AL-FARABI KAZAKH NATIONAL UNIVERSITY</vt:lpstr>
      <vt:lpstr>Презентация PowerPoint</vt:lpstr>
      <vt:lpstr>The Purpose of an Abstract</vt:lpstr>
      <vt:lpstr>Structure of a Strong Abstract</vt:lpstr>
      <vt:lpstr>Structure of a Strong Abstract</vt:lpstr>
      <vt:lpstr>Tips for Effective Abstracts</vt:lpstr>
      <vt:lpstr>Summarizing Your Research Beyond the Abstract</vt:lpstr>
      <vt:lpstr>Common Mistakes to Avoid</vt:lpstr>
      <vt:lpstr>Checklist for Writing Abstracts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Approach</dc:title>
  <dc:creator>Niyazbekov Nurseit</dc:creator>
  <cp:lastModifiedBy>Абжаппарова Айгуль</cp:lastModifiedBy>
  <cp:revision>75</cp:revision>
  <dcterms:created xsi:type="dcterms:W3CDTF">2018-09-03T06:38:52Z</dcterms:created>
  <dcterms:modified xsi:type="dcterms:W3CDTF">2026-01-27T12:41:04Z</dcterms:modified>
</cp:coreProperties>
</file>